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5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34B891B-AABE-4EA5-9B6E-9C580EE80342}" type="datetimeFigureOut">
              <a:rPr lang="en-US" smtClean="0"/>
              <a:pPr/>
              <a:t>06/04/2013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62651BB-DA94-41E3-99FE-18A7BBE32A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4B891B-AABE-4EA5-9B6E-9C580EE80342}" type="datetimeFigureOut">
              <a:rPr lang="en-US" smtClean="0"/>
              <a:pPr/>
              <a:t>06/04/2013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2651BB-DA94-41E3-99FE-18A7BBE32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4B891B-AABE-4EA5-9B6E-9C580EE80342}" type="datetimeFigureOut">
              <a:rPr lang="en-US" smtClean="0"/>
              <a:pPr/>
              <a:t>06/04/2013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2651BB-DA94-41E3-99FE-18A7BBE32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4B891B-AABE-4EA5-9B6E-9C580EE80342}" type="datetimeFigureOut">
              <a:rPr lang="en-US" smtClean="0"/>
              <a:pPr/>
              <a:t>06/04/2013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2651BB-DA94-41E3-99FE-18A7BBE32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34B891B-AABE-4EA5-9B6E-9C580EE80342}" type="datetimeFigureOut">
              <a:rPr lang="en-US" smtClean="0"/>
              <a:pPr/>
              <a:t>06/04/2013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62651BB-DA94-41E3-99FE-18A7BBE32A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4B891B-AABE-4EA5-9B6E-9C580EE80342}" type="datetimeFigureOut">
              <a:rPr lang="en-US" smtClean="0"/>
              <a:pPr/>
              <a:t>06/04/2013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62651BB-DA94-41E3-99FE-18A7BBE32A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4B891B-AABE-4EA5-9B6E-9C580EE80342}" type="datetimeFigureOut">
              <a:rPr lang="en-US" smtClean="0"/>
              <a:pPr/>
              <a:t>06/04/2013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62651BB-DA94-41E3-99FE-18A7BBE32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4B891B-AABE-4EA5-9B6E-9C580EE80342}" type="datetimeFigureOut">
              <a:rPr lang="en-US" smtClean="0"/>
              <a:pPr/>
              <a:t>06/04/2013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2651BB-DA94-41E3-99FE-18A7BBE32A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4B891B-AABE-4EA5-9B6E-9C580EE80342}" type="datetimeFigureOut">
              <a:rPr lang="en-US" smtClean="0"/>
              <a:pPr/>
              <a:t>06/04/2013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62651BB-DA94-41E3-99FE-18A7BBE32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D34B891B-AABE-4EA5-9B6E-9C580EE80342}" type="datetimeFigureOut">
              <a:rPr lang="en-US" smtClean="0"/>
              <a:pPr/>
              <a:t>06/04/2013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62651BB-DA94-41E3-99FE-18A7BBE32A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D34B891B-AABE-4EA5-9B6E-9C580EE80342}" type="datetimeFigureOut">
              <a:rPr lang="en-US" smtClean="0"/>
              <a:pPr/>
              <a:t>06/04/2013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62651BB-DA94-41E3-99FE-18A7BBE32A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D34B891B-AABE-4EA5-9B6E-9C580EE80342}" type="datetimeFigureOut">
              <a:rPr lang="en-US" smtClean="0"/>
              <a:pPr/>
              <a:t>06/04/2013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A62651BB-DA94-41E3-99FE-18A7BBE32A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4800600"/>
            <a:ext cx="7924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 err="1" smtClean="0">
                <a:solidFill>
                  <a:srgbClr val="C00000"/>
                </a:solidFill>
                <a:latin typeface="Vrinda" pitchFamily="34" charset="0"/>
                <a:cs typeface="Vrinda" pitchFamily="34" charset="0"/>
              </a:rPr>
              <a:t>সবাইকে</a:t>
            </a:r>
            <a:r>
              <a:rPr lang="en-US" sz="5400" dirty="0">
                <a:solidFill>
                  <a:srgbClr val="C00000"/>
                </a:solidFill>
                <a:latin typeface="Vrinda" pitchFamily="34" charset="0"/>
                <a:cs typeface="Vrinda" pitchFamily="34" charset="0"/>
              </a:rPr>
              <a:t> </a:t>
            </a:r>
            <a:r>
              <a:rPr lang="en-US" sz="5400" dirty="0" err="1" smtClean="0">
                <a:solidFill>
                  <a:srgbClr val="C00000"/>
                </a:solidFill>
                <a:latin typeface="Vrinda" pitchFamily="34" charset="0"/>
                <a:cs typeface="Vrinda" pitchFamily="34" charset="0"/>
              </a:rPr>
              <a:t>আন্তরিক</a:t>
            </a:r>
            <a:r>
              <a:rPr lang="en-US" sz="5400" dirty="0" smtClean="0">
                <a:solidFill>
                  <a:srgbClr val="C00000"/>
                </a:solidFill>
                <a:latin typeface="Vrinda" pitchFamily="34" charset="0"/>
                <a:cs typeface="Vrinda" pitchFamily="34" charset="0"/>
              </a:rPr>
              <a:t> </a:t>
            </a:r>
            <a:r>
              <a:rPr lang="en-US" sz="5400" dirty="0" err="1" smtClean="0">
                <a:solidFill>
                  <a:srgbClr val="C00000"/>
                </a:solidFill>
                <a:latin typeface="Vrinda" pitchFamily="34" charset="0"/>
                <a:cs typeface="Vrinda" pitchFamily="34" charset="0"/>
              </a:rPr>
              <a:t>শুভেচ্ছা</a:t>
            </a:r>
            <a:endParaRPr lang="en-US" sz="5400" dirty="0">
              <a:solidFill>
                <a:srgbClr val="C00000"/>
              </a:solidFill>
              <a:latin typeface="Vrinda" pitchFamily="34" charset="0"/>
              <a:cs typeface="Vrinda" pitchFamily="34" charset="0"/>
            </a:endParaRPr>
          </a:p>
        </p:txBody>
      </p:sp>
      <p:pic>
        <p:nvPicPr>
          <p:cNvPr id="5" name="Picture 4" descr="red-rose-bu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43200" y="762000"/>
            <a:ext cx="3581400" cy="2686050"/>
          </a:xfrm>
          <a:prstGeom prst="rect">
            <a:avLst/>
          </a:prstGeom>
          <a:ln w="28575">
            <a:solidFill>
              <a:schemeClr val="accent3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8" presetClass="exit" presetSubtype="0" ac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lin" valueType="num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4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Magnetic Disk 1"/>
          <p:cNvSpPr/>
          <p:nvPr/>
        </p:nvSpPr>
        <p:spPr>
          <a:xfrm>
            <a:off x="609600" y="914400"/>
            <a:ext cx="1219200" cy="2590800"/>
          </a:xfrm>
          <a:prstGeom prst="flowChartMagneticDisk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50460" y="1830861"/>
            <a:ext cx="16058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রাজ্য- অ্যানিমেলিয়া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Line Callout 3 (Border and Accent Bar) 3"/>
          <p:cNvSpPr/>
          <p:nvPr/>
        </p:nvSpPr>
        <p:spPr>
          <a:xfrm>
            <a:off x="1472817" y="4304304"/>
            <a:ext cx="5486400" cy="1939631"/>
          </a:xfrm>
          <a:prstGeom prst="accentBorderCallout3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25217" y="4304304"/>
            <a:ext cx="5334000" cy="156966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বৈশিষ্ট্য-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ক. এরা সুকেন্দ্রিক ও বহুকোষী প্রাণী।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খ. এদের কোষে প্লাস্টিড নেই।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গ. বংশাবৃদ্ধি যৌন পদ্ধতিতে ঘটে।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44988" y="308009"/>
            <a:ext cx="2286000" cy="15335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36197" y="2345882"/>
            <a:ext cx="2094791" cy="139843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321188" y="1884344"/>
            <a:ext cx="25680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রয়েল বেঙ্গল টাইগার</a:t>
            </a:r>
            <a:endParaRPr lang="en-US" sz="24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85129" y="3842484"/>
            <a:ext cx="2164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হাতি</a:t>
            </a:r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1942530" y="1295400"/>
            <a:ext cx="4196687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1769660" y="2962074"/>
            <a:ext cx="4349087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 animBg="1"/>
      <p:bldP spid="8" grpId="0"/>
      <p:bldP spid="9" grpId="0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5600" y="685800"/>
            <a:ext cx="274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u="sng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4800" u="sng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2400" y="2362200"/>
            <a:ext cx="2695575" cy="16954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76600" y="2362200"/>
            <a:ext cx="2695575" cy="16954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29400" y="2362200"/>
            <a:ext cx="2286000" cy="16859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85800" y="5257800"/>
            <a:ext cx="815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উপরের জীবগুলোর রাজ্যের নাম লিখ।</a:t>
            </a:r>
            <a:endParaRPr lang="en-US" sz="36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19600" y="4191000"/>
            <a:ext cx="2286000" cy="1953904"/>
          </a:xfrm>
          <a:prstGeom prst="rect">
            <a:avLst/>
          </a:prstGeom>
        </p:spPr>
      </p:pic>
      <p:sp>
        <p:nvSpPr>
          <p:cNvPr id="3" name="Flowchart: Punched Tape 2"/>
          <p:cNvSpPr/>
          <p:nvPr/>
        </p:nvSpPr>
        <p:spPr>
          <a:xfrm rot="20265635">
            <a:off x="1351943" y="1580619"/>
            <a:ext cx="6400800" cy="2362200"/>
          </a:xfrm>
          <a:prstGeom prst="flowChartPunchedTap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 rot="20147983">
            <a:off x="2246863" y="2317309"/>
            <a:ext cx="3095615" cy="1588025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9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20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28600" y="1676400"/>
            <a:ext cx="8763000" cy="3810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n-US" sz="11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381000"/>
            <a:ext cx="7543800" cy="1143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dirty="0" err="1" smtClean="0">
                <a:solidFill>
                  <a:srgbClr val="00B050"/>
                </a:solidFill>
                <a:latin typeface="Vrinda" pitchFamily="34" charset="0"/>
                <a:ea typeface="Times New Roman" pitchFamily="18" charset="0"/>
                <a:cs typeface="Vrinda" pitchFamily="34" charset="0"/>
              </a:rPr>
              <a:t>শিক্ষক</a:t>
            </a:r>
            <a:r>
              <a:rPr lang="en-US" sz="4400" b="1" dirty="0" smtClean="0">
                <a:solidFill>
                  <a:srgbClr val="00B05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Vrinda" pitchFamily="34" charset="0"/>
                <a:ea typeface="Times New Roman" pitchFamily="18" charset="0"/>
                <a:cs typeface="Vrinda" pitchFamily="34" charset="0"/>
              </a:rPr>
              <a:t>পরিচিতি</a:t>
            </a:r>
            <a:endParaRPr lang="en-US" sz="24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71800" y="1905000"/>
            <a:ext cx="449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3600" dirty="0" err="1" smtClean="0">
                <a:latin typeface="Vrinda" pitchFamily="34" charset="0"/>
                <a:ea typeface="Times New Roman" pitchFamily="18" charset="0"/>
                <a:cs typeface="Vrinda" pitchFamily="34" charset="0"/>
              </a:rPr>
              <a:t>মোঃ</a:t>
            </a:r>
            <a:r>
              <a:rPr lang="en-US" sz="36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Vrinda" pitchFamily="34" charset="0"/>
                <a:ea typeface="Times New Roman" pitchFamily="18" charset="0"/>
                <a:cs typeface="Vrinda" pitchFamily="34" charset="0"/>
              </a:rPr>
              <a:t>আবু</a:t>
            </a:r>
            <a:r>
              <a:rPr lang="en-US" sz="36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Vrinda" pitchFamily="34" charset="0"/>
                <a:ea typeface="Times New Roman" pitchFamily="18" charset="0"/>
                <a:cs typeface="Vrinda" pitchFamily="34" charset="0"/>
              </a:rPr>
              <a:t>তাহের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67000" y="2590800"/>
            <a:ext cx="510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C00000"/>
                </a:solidFill>
                <a:latin typeface="Vrinda" pitchFamily="34" charset="0"/>
                <a:cs typeface="Vrinda" pitchFamily="34" charset="0"/>
              </a:rPr>
              <a:t>প্রভাষক</a:t>
            </a:r>
            <a:r>
              <a:rPr lang="en-US" sz="3600" dirty="0" smtClean="0">
                <a:solidFill>
                  <a:srgbClr val="C00000"/>
                </a:solidFill>
                <a:latin typeface="Vrinda" pitchFamily="34" charset="0"/>
                <a:cs typeface="Vrinda" pitchFamily="34" charset="0"/>
              </a:rPr>
              <a:t>, </a:t>
            </a:r>
            <a:r>
              <a:rPr lang="en-US" sz="3600" dirty="0" err="1" smtClean="0">
                <a:solidFill>
                  <a:srgbClr val="C00000"/>
                </a:solidFill>
                <a:latin typeface="Vrinda" pitchFamily="34" charset="0"/>
                <a:cs typeface="Vrinda" pitchFamily="34" charset="0"/>
              </a:rPr>
              <a:t>জীববিদ্যা</a:t>
            </a:r>
            <a:endParaRPr lang="en-US" sz="3600" dirty="0" smtClean="0">
              <a:solidFill>
                <a:srgbClr val="C00000"/>
              </a:solidFill>
              <a:latin typeface="Vrinda" pitchFamily="34" charset="0"/>
              <a:cs typeface="Vrind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10800000" flipV="1">
            <a:off x="1066800" y="3126433"/>
            <a:ext cx="75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92D050"/>
                </a:solidFill>
                <a:latin typeface="Vrinda" pitchFamily="34" charset="0"/>
                <a:cs typeface="Vrinda" pitchFamily="34" charset="0"/>
              </a:rPr>
              <a:t>রাণীশংকৈল</a:t>
            </a:r>
            <a:r>
              <a:rPr lang="en-US" sz="3600" dirty="0" smtClean="0">
                <a:solidFill>
                  <a:srgbClr val="92D050"/>
                </a:solidFill>
                <a:latin typeface="Vrinda" pitchFamily="34" charset="0"/>
                <a:cs typeface="Vrinda" pitchFamily="34" charset="0"/>
              </a:rPr>
              <a:t> </a:t>
            </a:r>
            <a:r>
              <a:rPr lang="en-US" sz="3600" dirty="0" err="1" smtClean="0">
                <a:solidFill>
                  <a:srgbClr val="92D050"/>
                </a:solidFill>
                <a:latin typeface="Vrinda" pitchFamily="34" charset="0"/>
                <a:cs typeface="Vrinda" pitchFamily="34" charset="0"/>
              </a:rPr>
              <a:t>মহিলা</a:t>
            </a:r>
            <a:r>
              <a:rPr lang="en-US" sz="3600" dirty="0" smtClean="0">
                <a:solidFill>
                  <a:srgbClr val="92D050"/>
                </a:solidFill>
                <a:latin typeface="Vrinda" pitchFamily="34" charset="0"/>
                <a:cs typeface="Vrinda" pitchFamily="34" charset="0"/>
              </a:rPr>
              <a:t> </a:t>
            </a:r>
            <a:r>
              <a:rPr lang="en-US" sz="3600" dirty="0" err="1" smtClean="0">
                <a:solidFill>
                  <a:srgbClr val="92D050"/>
                </a:solidFill>
                <a:latin typeface="Vrinda" pitchFamily="34" charset="0"/>
                <a:cs typeface="Vrinda" pitchFamily="34" charset="0"/>
              </a:rPr>
              <a:t>ডিগ্রী</a:t>
            </a:r>
            <a:r>
              <a:rPr lang="en-US" sz="3600" dirty="0" smtClean="0">
                <a:solidFill>
                  <a:srgbClr val="92D050"/>
                </a:solidFill>
                <a:latin typeface="Vrinda" pitchFamily="34" charset="0"/>
                <a:cs typeface="Vrinda" pitchFamily="34" charset="0"/>
              </a:rPr>
              <a:t> </a:t>
            </a:r>
            <a:r>
              <a:rPr lang="en-US" sz="3600" dirty="0" err="1" smtClean="0">
                <a:solidFill>
                  <a:srgbClr val="92D050"/>
                </a:solidFill>
                <a:latin typeface="Vrinda" pitchFamily="34" charset="0"/>
                <a:cs typeface="Vrinda" pitchFamily="34" charset="0"/>
              </a:rPr>
              <a:t>মহাবিদ্যালয়</a:t>
            </a:r>
            <a:endParaRPr lang="en-US" sz="3600" dirty="0" smtClean="0">
              <a:solidFill>
                <a:srgbClr val="92D050"/>
              </a:solidFill>
              <a:latin typeface="Vrinda" pitchFamily="34" charset="0"/>
              <a:cs typeface="Vrind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0" y="3657600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70C0"/>
                </a:solidFill>
                <a:latin typeface="Vrinda" pitchFamily="34" charset="0"/>
                <a:cs typeface="Vrinda" pitchFamily="34" charset="0"/>
              </a:rPr>
              <a:t>মোবাঃ০১৭২৫৯৩০৪৮৫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05000" y="4191000"/>
            <a:ext cx="586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  <a:latin typeface="Vrinda" pitchFamily="34" charset="0"/>
                <a:cs typeface="Vrinda" pitchFamily="34" charset="0"/>
              </a:rPr>
              <a:t>ই-</a:t>
            </a:r>
            <a:r>
              <a:rPr lang="en-US" sz="3600" dirty="0" err="1" smtClean="0">
                <a:solidFill>
                  <a:schemeClr val="accent6">
                    <a:lumMod val="50000"/>
                  </a:schemeClr>
                </a:solidFill>
                <a:latin typeface="Vrinda" pitchFamily="34" charset="0"/>
                <a:cs typeface="Vrinda" pitchFamily="34" charset="0"/>
              </a:rPr>
              <a:t>মেইলঃ</a:t>
            </a:r>
            <a:r>
              <a:rPr lang="en-US" sz="3600" dirty="0" smtClean="0">
                <a:solidFill>
                  <a:schemeClr val="accent6">
                    <a:lumMod val="50000"/>
                  </a:schemeClr>
                </a:solidFill>
                <a:latin typeface="Vrinda" pitchFamily="34" charset="0"/>
                <a:cs typeface="Vrinda" pitchFamily="34" charset="0"/>
              </a:rPr>
              <a:t> taherjib2gmail.com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3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3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3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3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3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3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3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3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3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3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295400"/>
            <a:ext cx="8458200" cy="286232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rinda" pitchFamily="34" charset="0"/>
                <a:cs typeface="Vrinda" pitchFamily="34" charset="0"/>
              </a:rPr>
              <a:t>পাঠ</a:t>
            </a:r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rinda" pitchFamily="34" charset="0"/>
                <a:cs typeface="Vrinda" pitchFamily="34" charset="0"/>
              </a:rPr>
              <a:t> </a:t>
            </a:r>
            <a:r>
              <a:rPr lang="en-US" sz="3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rinda" pitchFamily="34" charset="0"/>
                <a:cs typeface="Vrinda" pitchFamily="34" charset="0"/>
              </a:rPr>
              <a:t>পরিচিতি</a:t>
            </a:r>
            <a:endParaRPr lang="en-US" sz="36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Vrinda" pitchFamily="34" charset="0"/>
              <a:cs typeface="Vrinda" pitchFamily="34" charset="0"/>
            </a:endParaRPr>
          </a:p>
          <a:p>
            <a:pPr algn="ctr"/>
            <a:r>
              <a:rPr lang="en-US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rinda" pitchFamily="34" charset="0"/>
                <a:cs typeface="Vrinda" pitchFamily="34" charset="0"/>
              </a:rPr>
              <a:t>শ্রেণীঃ</a:t>
            </a:r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rinda" pitchFamily="34" charset="0"/>
                <a:cs typeface="Vrinda" pitchFamily="34" charset="0"/>
              </a:rPr>
              <a:t> </a:t>
            </a:r>
            <a:r>
              <a:rPr lang="en-US" sz="36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rinda" pitchFamily="34" charset="0"/>
                <a:cs typeface="Vrinda" pitchFamily="34" charset="0"/>
              </a:rPr>
              <a:t>একাদ্বশ</a:t>
            </a:r>
            <a:endParaRPr lang="en-US" sz="3600" b="1" dirty="0" smtClean="0">
              <a:latin typeface="Vrinda" pitchFamily="34" charset="0"/>
              <a:cs typeface="Vrinda" pitchFamily="34" charset="0"/>
            </a:endParaRPr>
          </a:p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Vrinda" pitchFamily="34" charset="0"/>
                <a:cs typeface="Vrinda" pitchFamily="34" charset="0"/>
              </a:rPr>
              <a:t>বিষয়ঃ</a:t>
            </a:r>
            <a:r>
              <a:rPr lang="en-US" sz="3600" dirty="0" smtClean="0">
                <a:solidFill>
                  <a:srgbClr val="FF0000"/>
                </a:solidFill>
                <a:latin typeface="Vrinda" pitchFamily="34" charset="0"/>
                <a:cs typeface="Vrinda" pitchFamily="34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Vrinda" pitchFamily="34" charset="0"/>
                <a:cs typeface="Vrinda" pitchFamily="34" charset="0"/>
              </a:rPr>
              <a:t>জীববিদ্যা</a:t>
            </a:r>
            <a:endParaRPr lang="en-US" sz="3600" dirty="0" smtClean="0">
              <a:solidFill>
                <a:srgbClr val="FF0000"/>
              </a:solidFill>
              <a:latin typeface="Vrinda" pitchFamily="34" charset="0"/>
              <a:cs typeface="Vrinda" pitchFamily="34" charset="0"/>
            </a:endParaRPr>
          </a:p>
          <a:p>
            <a:pPr algn="ctr"/>
            <a:r>
              <a:rPr lang="en-US" sz="3600" dirty="0" err="1" smtClean="0">
                <a:solidFill>
                  <a:srgbClr val="00B050"/>
                </a:solidFill>
                <a:latin typeface="Vrinda" pitchFamily="34" charset="0"/>
                <a:cs typeface="Vrinda" pitchFamily="34" charset="0"/>
              </a:rPr>
              <a:t>সময়ঃ</a:t>
            </a:r>
            <a:r>
              <a:rPr lang="en-US" sz="3600" dirty="0" smtClean="0">
                <a:solidFill>
                  <a:srgbClr val="00B050"/>
                </a:solidFill>
                <a:latin typeface="Vrinda" pitchFamily="34" charset="0"/>
                <a:cs typeface="Vrinda" pitchFamily="34" charset="0"/>
              </a:rPr>
              <a:t> সকাল-১০টা ৩০মিনিট</a:t>
            </a:r>
          </a:p>
          <a:p>
            <a:pPr algn="ctr"/>
            <a:r>
              <a:rPr lang="en-US" sz="3600" dirty="0" err="1" smtClean="0">
                <a:solidFill>
                  <a:srgbClr val="C00000"/>
                </a:solidFill>
                <a:latin typeface="Vrinda" pitchFamily="34" charset="0"/>
                <a:cs typeface="Vrinda" pitchFamily="34" charset="0"/>
              </a:rPr>
              <a:t>তারিখঃ</a:t>
            </a:r>
            <a:r>
              <a:rPr lang="en-US" sz="3600" dirty="0" smtClean="0">
                <a:solidFill>
                  <a:srgbClr val="C00000"/>
                </a:solidFill>
                <a:latin typeface="Vrinda" pitchFamily="34" charset="0"/>
                <a:cs typeface="Vrinda" pitchFamily="34" charset="0"/>
              </a:rPr>
              <a:t> ০২-০৬-২০১৩ইং </a:t>
            </a:r>
            <a:endParaRPr lang="en-US" sz="3600" dirty="0">
              <a:solidFill>
                <a:srgbClr val="C00000"/>
              </a:solidFill>
              <a:latin typeface="Vrinda" pitchFamily="34" charset="0"/>
              <a:cs typeface="Vrinda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6215" y="262162"/>
            <a:ext cx="1885950" cy="131365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81336" y="275185"/>
            <a:ext cx="1905000" cy="13239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24402" y="304800"/>
            <a:ext cx="1904998" cy="133826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05600" y="304800"/>
            <a:ext cx="2193878" cy="12192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81400" y="2895600"/>
            <a:ext cx="2027148" cy="134893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1000" y="2667000"/>
            <a:ext cx="2286000" cy="15335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77000" y="2895600"/>
            <a:ext cx="1903581" cy="139843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38200" y="1600200"/>
            <a:ext cx="1593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ব্যাকটেরিয়া</a:t>
            </a:r>
            <a:endParaRPr lang="en-US" sz="24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43200" y="1600200"/>
            <a:ext cx="152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শৈবাল</a:t>
            </a:r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00601" y="1575818"/>
            <a:ext cx="152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অ্যামিবা</a:t>
            </a:r>
            <a:endParaRPr lang="en-US" sz="24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58000" y="1600200"/>
            <a:ext cx="15239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এগারি</a:t>
            </a:r>
            <a:r>
              <a:rPr lang="en-US" sz="24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রিকাস</a:t>
            </a:r>
            <a:endParaRPr lang="en-US" sz="2400" dirty="0" smtClean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         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62400" y="4495800"/>
            <a:ext cx="152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কাঠাল গাছ</a:t>
            </a:r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4495800"/>
            <a:ext cx="25680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রয়েল বেঙ্গল টাইগার</a:t>
            </a:r>
            <a:endParaRPr lang="en-US" sz="2400" dirty="0">
              <a:solidFill>
                <a:schemeClr val="accent3">
                  <a:lumMod val="40000"/>
                  <a:lumOff val="6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39000" y="4419600"/>
            <a:ext cx="2164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হাতি</a:t>
            </a:r>
            <a:endParaRPr lang="en-US" sz="24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9600" y="5943600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rinda" pitchFamily="34" charset="0"/>
                <a:cs typeface="Vrinda" pitchFamily="34" charset="0"/>
              </a:rPr>
              <a:t>জীবের</a:t>
            </a:r>
            <a:r>
              <a:rPr lang="en-U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rinda" pitchFamily="34" charset="0"/>
                <a:cs typeface="Vrinda" pitchFamily="34" charset="0"/>
              </a:rPr>
              <a:t> </a:t>
            </a:r>
            <a:r>
              <a:rPr lang="en-US" sz="36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Vrinda" pitchFamily="34" charset="0"/>
                <a:cs typeface="Vrinda" pitchFamily="34" charset="0"/>
              </a:rPr>
              <a:t>বিভিন্নতা</a:t>
            </a:r>
            <a:endParaRPr lang="en-US" sz="3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Vrinda" pitchFamily="34" charset="0"/>
              <a:cs typeface="Vrind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1" dur="1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6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228600"/>
            <a:ext cx="746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97573" y="914400"/>
            <a:ext cx="31537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91440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ছবিতে আমরা কি</a:t>
            </a:r>
            <a:r>
              <a:rPr lang="en-US" sz="36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bn-BD" sz="36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দেখ</a:t>
            </a:r>
            <a:r>
              <a:rPr lang="en-US" sz="36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লাম</a:t>
            </a:r>
            <a:r>
              <a:rPr lang="bn-BD" sz="36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36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2286000"/>
            <a:ext cx="739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*</a:t>
            </a:r>
            <a:r>
              <a:rPr lang="bn-BD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এদের চেনা</a:t>
            </a:r>
            <a:r>
              <a:rPr lang="en-US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ও জানার প্রয়োজন </a:t>
            </a:r>
            <a:r>
              <a:rPr lang="en-US" sz="36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কি?</a:t>
            </a:r>
            <a:endParaRPr lang="en-US" sz="36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3048000"/>
            <a:ext cx="60726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সুতরাং আজকের আলোচ্য বিষয়:-</a:t>
            </a:r>
            <a:endParaRPr lang="en-US" sz="44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5600" y="4495800"/>
            <a:ext cx="2689746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শ্রেণিবিন্যাস</a:t>
            </a:r>
            <a:endParaRPr lang="en-US" sz="54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0600" y="1066800"/>
            <a:ext cx="556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*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কিছু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উদ্ভিদ ও প্রাণির ছবি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তাই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10800000" flipV="1">
            <a:off x="1676400" y="304800"/>
            <a:ext cx="518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atin typeface="Vrinda" pitchFamily="34" charset="0"/>
                <a:cs typeface="Vrinda" pitchFamily="34" charset="0"/>
              </a:rPr>
              <a:t>*</a:t>
            </a:r>
            <a:r>
              <a:rPr lang="en-US" sz="3600" b="1" dirty="0" err="1" smtClean="0">
                <a:solidFill>
                  <a:srgbClr val="FFC000"/>
                </a:solidFill>
                <a:latin typeface="Vrinda" pitchFamily="34" charset="0"/>
                <a:cs typeface="Vrinda" pitchFamily="34" charset="0"/>
              </a:rPr>
              <a:t>পাঠ</a:t>
            </a:r>
            <a:r>
              <a:rPr lang="en-US" sz="3600" b="1" dirty="0" smtClean="0">
                <a:solidFill>
                  <a:srgbClr val="FFC000"/>
                </a:solidFill>
                <a:latin typeface="Vrinda" pitchFamily="34" charset="0"/>
                <a:cs typeface="Vrinda" pitchFamily="34" charset="0"/>
              </a:rPr>
              <a:t> </a:t>
            </a:r>
            <a:r>
              <a:rPr lang="en-US" sz="3600" b="1" dirty="0" err="1" smtClean="0">
                <a:solidFill>
                  <a:srgbClr val="FFC000"/>
                </a:solidFill>
                <a:latin typeface="Vrinda" pitchFamily="34" charset="0"/>
                <a:cs typeface="Vrinda" pitchFamily="34" charset="0"/>
              </a:rPr>
              <a:t>ঘোষণা</a:t>
            </a:r>
            <a:r>
              <a:rPr lang="en-US" sz="3600" b="1" dirty="0" smtClean="0">
                <a:latin typeface="Vrinda" pitchFamily="34" charset="0"/>
                <a:cs typeface="Vrinda" pitchFamily="34" charset="0"/>
              </a:rPr>
              <a:t>*</a:t>
            </a:r>
          </a:p>
          <a:p>
            <a:pPr algn="ctr"/>
            <a:endParaRPr lang="en-US" sz="3600" dirty="0">
              <a:latin typeface="Vrinda" pitchFamily="34" charset="0"/>
              <a:cs typeface="Vrind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8" presetClass="entr" presetSubtype="0" ac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3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4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animBg="1"/>
      <p:bldP spid="7" grpId="1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609600"/>
            <a:ext cx="274320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4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828800"/>
            <a:ext cx="7924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u="sng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এই পাঠশেষে শিক্ষার্থীরা,</a:t>
            </a:r>
          </a:p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bn-BD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শ্রেণিবিন্যাস কি </a:t>
            </a:r>
            <a:r>
              <a:rPr lang="en-US" sz="36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জানতে পারবে।</a:t>
            </a:r>
          </a:p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খ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3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জীবজগৎ এর পাঁচটি রাজ্যের নাম বলতে পারবে।</a:t>
            </a:r>
          </a:p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.</a:t>
            </a:r>
            <a:r>
              <a:rPr lang="bn-BD" sz="3600" dirty="0" smtClean="0">
                <a:solidFill>
                  <a:schemeClr val="accent6">
                    <a:lumMod val="90000"/>
                  </a:schemeClr>
                </a:solidFill>
                <a:latin typeface="NikoshBAN" pitchFamily="2" charset="0"/>
                <a:cs typeface="NikoshBAN" pitchFamily="2" charset="0"/>
              </a:rPr>
              <a:t> বিভিন্ন রাজ্যের বৈশিষ্ট্য জান</a:t>
            </a:r>
            <a:r>
              <a:rPr lang="en-US" sz="3600" dirty="0" err="1" smtClean="0">
                <a:solidFill>
                  <a:schemeClr val="accent6">
                    <a:lumMod val="90000"/>
                  </a:schemeClr>
                </a:solidFill>
                <a:latin typeface="NikoshBAN" pitchFamily="2" charset="0"/>
                <a:cs typeface="NikoshBAN" pitchFamily="2" charset="0"/>
              </a:rPr>
              <a:t>তে</a:t>
            </a:r>
            <a:r>
              <a:rPr lang="bn-BD" sz="3600" dirty="0" smtClean="0">
                <a:solidFill>
                  <a:schemeClr val="accent6">
                    <a:lumMod val="90000"/>
                  </a:schemeClr>
                </a:solidFill>
                <a:latin typeface="NikoshBAN" pitchFamily="2" charset="0"/>
                <a:cs typeface="NikoshBAN" pitchFamily="2" charset="0"/>
              </a:rPr>
              <a:t> পারবে।</a:t>
            </a:r>
          </a:p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ঘ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bn-BD" sz="36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শ্রেণিবিন্যাসের প্রয়োজনীয়তা ব্যাখ্যা করতে পারবে।</a:t>
            </a:r>
            <a:endParaRPr lang="en-US" sz="36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05600" y="457200"/>
            <a:ext cx="1828800" cy="1477963"/>
          </a:xfrm>
          <a:prstGeom prst="rect">
            <a:avLst/>
          </a:prstGeom>
        </p:spPr>
      </p:pic>
      <p:sp>
        <p:nvSpPr>
          <p:cNvPr id="3" name="Flowchart: Magnetic Disk 2"/>
          <p:cNvSpPr/>
          <p:nvPr/>
        </p:nvSpPr>
        <p:spPr>
          <a:xfrm>
            <a:off x="80750" y="722060"/>
            <a:ext cx="1219200" cy="2667000"/>
          </a:xfrm>
          <a:prstGeom prst="flowChartMagneticDisk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71250" y="2021532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রাজ্য -মনেরা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80997" y="2133600"/>
            <a:ext cx="1593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ব্যাকটেরিয়া</a:t>
            </a:r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05600" y="2819400"/>
            <a:ext cx="1905000" cy="132397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250374" y="4304304"/>
            <a:ext cx="152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শৈবাল</a:t>
            </a:r>
            <a:endParaRPr lang="en-US" sz="24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Line Callout 3 (Border and Accent Bar) 7"/>
          <p:cNvSpPr/>
          <p:nvPr/>
        </p:nvSpPr>
        <p:spPr>
          <a:xfrm>
            <a:off x="1219200" y="4304304"/>
            <a:ext cx="5486400" cy="1939631"/>
          </a:xfrm>
          <a:prstGeom prst="accentBorderCallout3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133600" y="4307843"/>
            <a:ext cx="411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বৈশিষ্ট্য-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ক. এরা এককোষী ও আণুবীক্ষণিক জীব।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খ. এদের কোষে প্লাস্টিড, মাইট্রোকন্ড্রিয়া ইত্যাদি নাই।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গ. বংশাবৃদ্ধি দ্বিবিভাজন প্রক্রিয়ায় হয়।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0" name="Elbow Connector 9"/>
          <p:cNvCxnSpPr/>
          <p:nvPr/>
        </p:nvCxnSpPr>
        <p:spPr>
          <a:xfrm flipV="1">
            <a:off x="1295400" y="1295400"/>
            <a:ext cx="5405650" cy="82726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/>
          <p:nvPr/>
        </p:nvCxnSpPr>
        <p:spPr>
          <a:xfrm>
            <a:off x="1295400" y="2590800"/>
            <a:ext cx="5405650" cy="793773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7" grpId="0"/>
      <p:bldP spid="8" grpId="0" animBg="1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Magnetic Disk 1"/>
          <p:cNvSpPr/>
          <p:nvPr/>
        </p:nvSpPr>
        <p:spPr>
          <a:xfrm>
            <a:off x="603913" y="834661"/>
            <a:ext cx="1219200" cy="2590800"/>
          </a:xfrm>
          <a:prstGeom prst="flowChartMagneticDisk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56313" y="1825261"/>
            <a:ext cx="114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রাজ্য- প্রোটিস্টা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Line Callout 3 (Border and Accent Bar) 3"/>
          <p:cNvSpPr/>
          <p:nvPr/>
        </p:nvSpPr>
        <p:spPr>
          <a:xfrm>
            <a:off x="1447800" y="4304304"/>
            <a:ext cx="5486400" cy="1939631"/>
          </a:xfrm>
          <a:prstGeom prst="accentBorderCallout3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00200" y="4304304"/>
            <a:ext cx="5334000" cy="193899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বৈশিষ্ট্য-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ক. এরা এককোষী বা বহুকোষী ও সুগঠিত নিউক্লিয়াস বিশিষ্ট জীব।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খ. এদের কোষে প্লাস্টিড, মাইট্রোকন্ড্রিয়া ইত্যাদি আছে।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গ. বংশাবৃদ্ধি অযৌন ও যৌন পদ্ধতিতে ঘটে।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34199" y="3350567"/>
            <a:ext cx="152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অ্যামিবা</a:t>
            </a:r>
            <a:endParaRPr lang="en-US" sz="24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32294" y="533400"/>
            <a:ext cx="3652481" cy="2667000"/>
          </a:xfrm>
          <a:prstGeom prst="rect">
            <a:avLst/>
          </a:prstGeom>
        </p:spPr>
      </p:pic>
      <p:sp>
        <p:nvSpPr>
          <p:cNvPr id="8" name="Right Arrow 7"/>
          <p:cNvSpPr/>
          <p:nvPr/>
        </p:nvSpPr>
        <p:spPr>
          <a:xfrm>
            <a:off x="1899313" y="2130061"/>
            <a:ext cx="3282287" cy="491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 animBg="1"/>
      <p:bldP spid="6" grpId="0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Magnetic Disk 1"/>
          <p:cNvSpPr/>
          <p:nvPr/>
        </p:nvSpPr>
        <p:spPr>
          <a:xfrm>
            <a:off x="603913" y="834661"/>
            <a:ext cx="1219200" cy="2590800"/>
          </a:xfrm>
          <a:prstGeom prst="flowChartMagneticDisk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56313" y="1825261"/>
            <a:ext cx="114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রাজ্য- প্লানটি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Line Callout 3 (Border and Accent Bar) 3"/>
          <p:cNvSpPr/>
          <p:nvPr/>
        </p:nvSpPr>
        <p:spPr>
          <a:xfrm>
            <a:off x="1447800" y="4304304"/>
            <a:ext cx="5867400" cy="2096496"/>
          </a:xfrm>
          <a:prstGeom prst="accentBorderCallout3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85415" y="4567722"/>
            <a:ext cx="5715000" cy="156966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বৈশিষ্ট্য-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ক. এরা প্রকৃত নিউক্লিয়াসযুক্ত সালোকসংশ্লেষণকারী উদ্ভিদ।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খ. এদের উন্নত টিসুতন্ত্র বিদ্যমান।</a:t>
            </a:r>
          </a:p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গ. এরা প্রধানত স্থলজ তবে অসংখ্য জলজ প্রজাতি আছে।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05600" y="304800"/>
            <a:ext cx="2213100" cy="152046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05600" y="2819400"/>
            <a:ext cx="2027148" cy="134893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216025" y="1899228"/>
            <a:ext cx="152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স্পাই</a:t>
            </a:r>
            <a:r>
              <a:rPr lang="en-US" sz="24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রো</a:t>
            </a:r>
            <a:r>
              <a:rPr lang="bn-BD" sz="24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গাইরা</a:t>
            </a:r>
            <a:endParaRPr lang="en-US" sz="2400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444854" y="4073471"/>
            <a:ext cx="1523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কা</a:t>
            </a:r>
            <a:r>
              <a:rPr lang="en-US" sz="24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ঠা</a:t>
            </a:r>
            <a:r>
              <a:rPr lang="bn-BD" sz="24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ল গাছ</a:t>
            </a:r>
            <a:endParaRPr lang="en-US" sz="2400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0" name="Elbow Connector 9"/>
          <p:cNvCxnSpPr/>
          <p:nvPr/>
        </p:nvCxnSpPr>
        <p:spPr>
          <a:xfrm flipV="1">
            <a:off x="1823113" y="1065029"/>
            <a:ext cx="4879186" cy="1027817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/>
          <p:nvPr/>
        </p:nvCxnSpPr>
        <p:spPr>
          <a:xfrm>
            <a:off x="1823113" y="2244917"/>
            <a:ext cx="4900739" cy="1180544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" grpId="0" animBg="1"/>
      <p:bldP spid="8" grpId="0"/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98</TotalTime>
  <Words>258</Words>
  <Application>Microsoft Office PowerPoint</Application>
  <PresentationFormat>On-screen Show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Foundry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Nazrul</dc:creator>
  <cp:lastModifiedBy>Nazrul</cp:lastModifiedBy>
  <cp:revision>21</cp:revision>
  <dcterms:created xsi:type="dcterms:W3CDTF">2013-06-03T08:20:59Z</dcterms:created>
  <dcterms:modified xsi:type="dcterms:W3CDTF">2013-06-04T05:31:40Z</dcterms:modified>
</cp:coreProperties>
</file>